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6621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WappLeads: Solución para Microempresas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8165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Mariana Cruz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1799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Agenda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39934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948726" y="23993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48726" y="288548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problema de gestión de leads en microempresas.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4709" y="369248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948726" y="36924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Requerimientos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948726" y="4178617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Funcionales y no funcionales del sistema.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498562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948726" y="49856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Atributos de Calidad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48726" y="547175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Características clave del sistema WappLeads.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44709" y="627876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6948726" y="62787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Ponderación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6764893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Priorización de los atributos de calidad.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699" y="537924"/>
            <a:ext cx="4795480" cy="599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Contexto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37699" y="1501854"/>
            <a:ext cx="13355002" cy="1749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sistema propuesto es una arquitectura escalable y automatizada que gestiona eficientemente peticiones de WhatsApp en microempresas, integrando un flujo de trabajo inteligente que clasifica interacciones según el estado del embudo de ventas (prospección, cotización, cierre) y las prioriza mediante un score dinámico asignado por IA. Automatiza respuestas a consultas frecuentes, mientras que un módulo de IA analiza historiales de conversación para ajustar prioridades, permitiendo que agentes humanos se enfoquen en leads de alto valor, quejas complejas y cierres, optimizando tiempo y aumentando la conversión. Combina APIs de WhatsApp Business, un motor de reglas, modelos de Machine Learning para scoring y un dashboard de seguimiento, asegurando una gestión ágil y basada en datos.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699" y="3661172"/>
            <a:ext cx="4247198" cy="28326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37096" y="3620214"/>
            <a:ext cx="341649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5337096" y="4075748"/>
            <a:ext cx="341649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5337096" y="4549497"/>
            <a:ext cx="3416498" cy="599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WappLeads</a:t>
            </a:r>
            <a:endParaRPr lang="en-US" sz="3750" dirty="0"/>
          </a:p>
        </p:txBody>
      </p:sp>
      <p:sp>
        <p:nvSpPr>
          <p:cNvPr id="8" name="Text 5"/>
          <p:cNvSpPr/>
          <p:nvPr/>
        </p:nvSpPr>
        <p:spPr>
          <a:xfrm>
            <a:off x="9205793" y="3620214"/>
            <a:ext cx="4801910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793" y="4116705"/>
            <a:ext cx="3729752" cy="207144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37699" y="6903601"/>
            <a:ext cx="13355002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637699" y="7400092"/>
            <a:ext cx="13355002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318" y="499110"/>
            <a:ext cx="4776907" cy="597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Preguntas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35318" y="1459230"/>
            <a:ext cx="13359765" cy="6272808"/>
          </a:xfrm>
          <a:prstGeom prst="roundRect">
            <a:avLst>
              <a:gd name="adj" fmla="val 260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42938" y="1466850"/>
            <a:ext cx="13344525" cy="5233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24627" y="1583293"/>
            <a:ext cx="353651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¿Qué es el proyecto?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731663" y="1583293"/>
            <a:ext cx="4696301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¿Para qué sirve?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9798487" y="1583293"/>
            <a:ext cx="4007525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¿A quien va dirigido?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42938" y="1990249"/>
            <a:ext cx="13344525" cy="57341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824627" y="2106692"/>
            <a:ext cx="3536513" cy="26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 un sistema de gestión y automatización de leads diseñado para microempresas colombianas que reciben un alto volumen de consultas (especialmente por WhatsApp) debido a sus estrategias digitales, pero no cuentan con la capacidad para responder de manera ágil y personalizada.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824627" y="4830128"/>
            <a:ext cx="353651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Combina: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824627" y="5229463"/>
            <a:ext cx="3536513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Clasificación automática de mensajes (dudas, cotizaciones, pedidos, quejas)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824627" y="6155412"/>
            <a:ext cx="3536513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Herramientas accesibles (WhatsApp Business API)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824627" y="6790849"/>
            <a:ext cx="3536513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Posible uso de IA/NLP para respuestas inteligentes y priorización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4731663" y="2052280"/>
            <a:ext cx="4696301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Optimizar la gestión de leads: Atender rápidamente a clientes potenciales sin colapsar.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4731663" y="2687717"/>
            <a:ext cx="4696301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Mejorar la experiencia d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4731663" y="3032641"/>
            <a:ext cx="4696301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cliente: Respuestas ágiles y personalizadas, aunque automatizadas.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4731663" y="3668078"/>
            <a:ext cx="4696301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Priorizar leads calificados: Identificar y atender primero a quienes están más cerca de comprar.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4731663" y="4303514"/>
            <a:ext cx="4696301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Reducir carga operativa: Minimizar respuestas manuales a preguntas repetitivas.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4731663" y="4938951"/>
            <a:ext cx="4696301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Aumentar conversiones: No perder ventas por falta de capacidad de respuesta.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9798487" y="2106692"/>
            <a:ext cx="400752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Microempresas colombianas del sector comercio que: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9798487" y="2796540"/>
            <a:ext cx="400752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Usan WhatsApp como canal principal de atención al cliente.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9798487" y="3431977"/>
            <a:ext cx="40075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 implementado estrategias digitales (publicidad en redes, SEO, email marketing) pero no pueden manejar el volumen de consultas.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9798487" y="4648438"/>
            <a:ext cx="4007525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tienen recursos para CRM costosos (HubSpot, Zoho) o equipos grandes de ventas.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9798487" y="5574387"/>
            <a:ext cx="400752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Quieren automatizar sin perder la personalización.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075" y="521851"/>
            <a:ext cx="5678448" cy="563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Requerimientos Funcionales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00075" y="1428750"/>
            <a:ext cx="13430250" cy="6278880"/>
          </a:xfrm>
          <a:prstGeom prst="roundRect">
            <a:avLst>
              <a:gd name="adj" fmla="val 245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07695" y="1436370"/>
            <a:ext cx="13415010" cy="4953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779145" y="1546860"/>
            <a:ext cx="3007043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4136707" y="1546860"/>
            <a:ext cx="3003233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Nombre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7490460" y="1546860"/>
            <a:ext cx="3003233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Detalle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0844213" y="1546860"/>
            <a:ext cx="3007043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Interesados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607695" y="1931670"/>
            <a:ext cx="13415010" cy="10439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79145" y="2042160"/>
            <a:ext cx="3007043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RF-01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4136707" y="2042160"/>
            <a:ext cx="3003233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Clasificación automática de leads por estado del embudo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7490460" y="2042160"/>
            <a:ext cx="3003233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sistema debe categorizar los mensajes de WhatsApp según su etapa en el embudo de ventas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10844213" y="2042160"/>
            <a:ext cx="3007043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Microempresario, Data Science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607695" y="2975610"/>
            <a:ext cx="13415010" cy="13182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779145" y="3086100"/>
            <a:ext cx="3007043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RF-02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4136707" y="3086100"/>
            <a:ext cx="3003233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Asignación de score por IA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7490460" y="3086100"/>
            <a:ext cx="3003233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Asignar un puntaje dinámico a cada lead basado en historial, intención de compra y comportamiento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10844213" y="3086100"/>
            <a:ext cx="3007043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Microempresario, Data Science, Agente de ventas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607695" y="4293870"/>
            <a:ext cx="13415010" cy="10439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779145" y="4404360"/>
            <a:ext cx="3007043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RF-03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4136707" y="4404360"/>
            <a:ext cx="3003233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Priorización de mensajes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7490460" y="4404360"/>
            <a:ext cx="3003233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sistema debe mostrar a los agentes de ventas los mensajes en orden según su score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10844213" y="4404360"/>
            <a:ext cx="3007043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Agente de ventas, Microempresario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607695" y="5337810"/>
            <a:ext cx="13415010" cy="10439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779145" y="5448300"/>
            <a:ext cx="3007043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RF-04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4136707" y="5448300"/>
            <a:ext cx="3003233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Respuestas automatizadas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7490460" y="5448300"/>
            <a:ext cx="3003233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Responder automáticamente consultas frecuentes usando plantillas o IA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10844213" y="5448300"/>
            <a:ext cx="3007043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Leads, Agente de ventas</a:t>
            </a:r>
            <a:endParaRPr lang="en-US" sz="1350" dirty="0"/>
          </a:p>
        </p:txBody>
      </p:sp>
      <p:sp>
        <p:nvSpPr>
          <p:cNvPr id="29" name="Shape 27"/>
          <p:cNvSpPr/>
          <p:nvPr/>
        </p:nvSpPr>
        <p:spPr>
          <a:xfrm>
            <a:off x="607695" y="6381750"/>
            <a:ext cx="13415010" cy="13182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779145" y="6492240"/>
            <a:ext cx="3007043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RF-05</a:t>
            </a:r>
            <a:endParaRPr lang="en-US" sz="1350" dirty="0"/>
          </a:p>
        </p:txBody>
      </p:sp>
      <p:sp>
        <p:nvSpPr>
          <p:cNvPr id="31" name="Text 29"/>
          <p:cNvSpPr/>
          <p:nvPr/>
        </p:nvSpPr>
        <p:spPr>
          <a:xfrm>
            <a:off x="4136707" y="6492240"/>
            <a:ext cx="3003233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Integración con WhatsApp Business</a:t>
            </a:r>
            <a:endParaRPr lang="en-US" sz="1350" dirty="0"/>
          </a:p>
        </p:txBody>
      </p:sp>
      <p:sp>
        <p:nvSpPr>
          <p:cNvPr id="32" name="Text 30"/>
          <p:cNvSpPr/>
          <p:nvPr/>
        </p:nvSpPr>
        <p:spPr>
          <a:xfrm>
            <a:off x="7490460" y="6492240"/>
            <a:ext cx="3003233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Conexión estable con la API de WhatsApp para enviar/recibir mensajes y etiquetar conversaciones</a:t>
            </a:r>
            <a:endParaRPr lang="en-US" sz="1350" dirty="0"/>
          </a:p>
        </p:txBody>
      </p:sp>
      <p:sp>
        <p:nvSpPr>
          <p:cNvPr id="33" name="Text 31"/>
          <p:cNvSpPr/>
          <p:nvPr/>
        </p:nvSpPr>
        <p:spPr>
          <a:xfrm>
            <a:off x="10844213" y="6492240"/>
            <a:ext cx="3007043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Equipo TI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312" y="848797"/>
            <a:ext cx="6218158" cy="554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Requerimientos No Funcionales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590312" y="1741051"/>
            <a:ext cx="13449776" cy="5639753"/>
          </a:xfrm>
          <a:prstGeom prst="roundRect">
            <a:avLst>
              <a:gd name="adj" fmla="val 269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97932" y="1748671"/>
            <a:ext cx="13434536" cy="4875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766643" y="1857494"/>
            <a:ext cx="23458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3457337" y="1857494"/>
            <a:ext cx="234207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Nombre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144220" y="1857494"/>
            <a:ext cx="234207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Detalle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8831104" y="1857494"/>
            <a:ext cx="234207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Métrica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1517987" y="1857494"/>
            <a:ext cx="23458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Interesado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597932" y="2236232"/>
            <a:ext cx="13434536" cy="10273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66643" y="2345055"/>
            <a:ext cx="23458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RNF - 01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3457337" y="2345055"/>
            <a:ext cx="234207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Escalabilidad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6144220" y="2345055"/>
            <a:ext cx="2342078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sistema debe manejar picos de demanda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8831104" y="2345055"/>
            <a:ext cx="2342078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Soportar 500 mensajes simultáneos con respuesta en &lt; 5 segundos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11517987" y="2345055"/>
            <a:ext cx="23458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Equipo TI, Microempresario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597932" y="3263622"/>
            <a:ext cx="13434536" cy="7574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66643" y="3372445"/>
            <a:ext cx="23458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RNF - 02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3457337" y="3372445"/>
            <a:ext cx="234207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Disponibilidad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6144220" y="3372445"/>
            <a:ext cx="2342078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sistema debe estar operativo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8831104" y="3372445"/>
            <a:ext cx="234207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95% uptime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11517987" y="3372445"/>
            <a:ext cx="23458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Leads, Microempresario</a:t>
            </a:r>
            <a:endParaRPr lang="en-US" sz="1300" dirty="0"/>
          </a:p>
        </p:txBody>
      </p:sp>
      <p:sp>
        <p:nvSpPr>
          <p:cNvPr id="22" name="Shape 20"/>
          <p:cNvSpPr/>
          <p:nvPr/>
        </p:nvSpPr>
        <p:spPr>
          <a:xfrm>
            <a:off x="597932" y="4021098"/>
            <a:ext cx="13434536" cy="12973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766643" y="4129921"/>
            <a:ext cx="23458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RNF - 03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3457337" y="4129921"/>
            <a:ext cx="234207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Seguridad de datos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6144220" y="4129921"/>
            <a:ext cx="2342078" cy="1079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sistema debe proteger datos personales y conversaciones de clientes con el cifrado AES-256</a:t>
            </a:r>
            <a:endParaRPr lang="en-US" sz="1300" dirty="0"/>
          </a:p>
        </p:txBody>
      </p:sp>
      <p:sp>
        <p:nvSpPr>
          <p:cNvPr id="26" name="Text 24"/>
          <p:cNvSpPr/>
          <p:nvPr/>
        </p:nvSpPr>
        <p:spPr>
          <a:xfrm>
            <a:off x="8831104" y="4129921"/>
            <a:ext cx="2342078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Cumplimiento de la Ley 1581 de 2012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11517987" y="4129921"/>
            <a:ext cx="23458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Microempresario, Equipo TI</a:t>
            </a:r>
            <a:endParaRPr lang="en-US" sz="1300" dirty="0"/>
          </a:p>
        </p:txBody>
      </p:sp>
      <p:sp>
        <p:nvSpPr>
          <p:cNvPr id="28" name="Shape 26"/>
          <p:cNvSpPr/>
          <p:nvPr/>
        </p:nvSpPr>
        <p:spPr>
          <a:xfrm>
            <a:off x="597932" y="5318403"/>
            <a:ext cx="13434536" cy="10273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766643" y="5427226"/>
            <a:ext cx="23458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RNF - 04</a:t>
            </a:r>
            <a:endParaRPr lang="en-US" sz="1300" dirty="0"/>
          </a:p>
        </p:txBody>
      </p:sp>
      <p:sp>
        <p:nvSpPr>
          <p:cNvPr id="30" name="Text 28"/>
          <p:cNvSpPr/>
          <p:nvPr/>
        </p:nvSpPr>
        <p:spPr>
          <a:xfrm>
            <a:off x="3457337" y="5427226"/>
            <a:ext cx="2342078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Rendimiento en respuestas automáticas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6144220" y="5427226"/>
            <a:ext cx="2342078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sistema debe responder a consultas frecuentes sin demoras.</a:t>
            </a:r>
            <a:endParaRPr lang="en-US" sz="1300" dirty="0"/>
          </a:p>
        </p:txBody>
      </p:sp>
      <p:sp>
        <p:nvSpPr>
          <p:cNvPr id="32" name="Text 30"/>
          <p:cNvSpPr/>
          <p:nvPr/>
        </p:nvSpPr>
        <p:spPr>
          <a:xfrm>
            <a:off x="8831104" y="5427226"/>
            <a:ext cx="234207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&lt;2.5 segundos</a:t>
            </a:r>
            <a:endParaRPr lang="en-US" sz="1300" dirty="0"/>
          </a:p>
        </p:txBody>
      </p:sp>
      <p:sp>
        <p:nvSpPr>
          <p:cNvPr id="33" name="Text 31"/>
          <p:cNvSpPr/>
          <p:nvPr/>
        </p:nvSpPr>
        <p:spPr>
          <a:xfrm>
            <a:off x="11517987" y="5427226"/>
            <a:ext cx="23458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Leads, Equipo TI</a:t>
            </a:r>
            <a:endParaRPr lang="en-US" sz="1300" dirty="0"/>
          </a:p>
        </p:txBody>
      </p:sp>
      <p:sp>
        <p:nvSpPr>
          <p:cNvPr id="34" name="Shape 32"/>
          <p:cNvSpPr/>
          <p:nvPr/>
        </p:nvSpPr>
        <p:spPr>
          <a:xfrm>
            <a:off x="597932" y="6345793"/>
            <a:ext cx="13434536" cy="10273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766643" y="6454616"/>
            <a:ext cx="23458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RNF - 05</a:t>
            </a:r>
            <a:endParaRPr lang="en-US" sz="1300" dirty="0"/>
          </a:p>
        </p:txBody>
      </p:sp>
      <p:sp>
        <p:nvSpPr>
          <p:cNvPr id="36" name="Text 34"/>
          <p:cNvSpPr/>
          <p:nvPr/>
        </p:nvSpPr>
        <p:spPr>
          <a:xfrm>
            <a:off x="3457337" y="6454616"/>
            <a:ext cx="234207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Precisión del scoring (IA)</a:t>
            </a:r>
            <a:endParaRPr lang="en-US" sz="1300" dirty="0"/>
          </a:p>
        </p:txBody>
      </p:sp>
      <p:sp>
        <p:nvSpPr>
          <p:cNvPr id="37" name="Text 35"/>
          <p:cNvSpPr/>
          <p:nvPr/>
        </p:nvSpPr>
        <p:spPr>
          <a:xfrm>
            <a:off x="6144220" y="6454616"/>
            <a:ext cx="2342078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sistema debe asignar puntuaciones confiables para priorizar leads.</a:t>
            </a:r>
            <a:endParaRPr lang="en-US" sz="1300" dirty="0"/>
          </a:p>
        </p:txBody>
      </p:sp>
      <p:sp>
        <p:nvSpPr>
          <p:cNvPr id="38" name="Text 36"/>
          <p:cNvSpPr/>
          <p:nvPr/>
        </p:nvSpPr>
        <p:spPr>
          <a:xfrm>
            <a:off x="8831104" y="6454616"/>
            <a:ext cx="234207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Precisión de mínimo 85%</a:t>
            </a:r>
            <a:endParaRPr lang="en-US" sz="1300" dirty="0"/>
          </a:p>
        </p:txBody>
      </p:sp>
      <p:sp>
        <p:nvSpPr>
          <p:cNvPr id="39" name="Text 37"/>
          <p:cNvSpPr/>
          <p:nvPr/>
        </p:nvSpPr>
        <p:spPr>
          <a:xfrm>
            <a:off x="11517987" y="6454616"/>
            <a:ext cx="23458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science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1350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Atributos de calidad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45948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4049911"/>
            <a:ext cx="13113782" cy="18660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2782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Ponderación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1873806"/>
            <a:ext cx="13113782" cy="50374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715494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2025-04-09T23:37:21Z</dcterms:created>
  <dcterms:modified xsi:type="dcterms:W3CDTF">2025-04-09T23:37:21Z</dcterms:modified>
</cp:coreProperties>
</file>